
<file path=[Content_Types].xml><?xml version="1.0" encoding="utf-8"?>
<Types xmlns="http://schemas.openxmlformats.org/package/2006/content-types"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 /><Relationship Id="rId2" Type="http://schemas.openxmlformats.org/package/2006/relationships/metadata/thumbnail" Target="docProps/thumbnail.jpeg" /><Relationship Id="rId1" Type="http://schemas.openxmlformats.org/officeDocument/2006/relationships/officeDocument" Target="ppt/presentation.xml" /><Relationship Id="rId4" Type="http://schemas.openxmlformats.org/officeDocument/2006/relationships/extended-properties" Target="docProps/app.xml" 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autoCompressPictures="0">
  <p:sldMasterIdLst>
    <p:sldMasterId id="2147483648" r:id="rId1"/>
  </p:sldMasterIdLst>
  <p:notesMasterIdLst>
    <p:notesMasterId r:id="rId12"/>
  </p:notes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</p:sldIdLst>
  <p:sldSz cx="12192000" cy="6858000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6013" autoAdjust="0"/>
    <p:restoredTop sz="94660"/>
  </p:normalViewPr>
  <p:slideViewPr>
    <p:cSldViewPr snapToGrid="0">
      <p:cViewPr varScale="1">
        <p:scale>
          <a:sx n="71" d="100"/>
          <a:sy n="71" d="100"/>
        </p:scale>
        <p:origin x="360" y="60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 /><Relationship Id="rId13" Type="http://schemas.openxmlformats.org/officeDocument/2006/relationships/presProps" Target="presProps.xml" /><Relationship Id="rId3" Type="http://schemas.openxmlformats.org/officeDocument/2006/relationships/slide" Target="slides/slide2.xml" /><Relationship Id="rId7" Type="http://schemas.openxmlformats.org/officeDocument/2006/relationships/slide" Target="slides/slide6.xml" /><Relationship Id="rId12" Type="http://schemas.openxmlformats.org/officeDocument/2006/relationships/notesMaster" Target="notesMasters/notesMaster1.xml" /><Relationship Id="rId2" Type="http://schemas.openxmlformats.org/officeDocument/2006/relationships/slide" Target="slides/slide1.xml" /><Relationship Id="rId16" Type="http://schemas.openxmlformats.org/officeDocument/2006/relationships/tableStyles" Target="tableStyles.xml" /><Relationship Id="rId1" Type="http://schemas.openxmlformats.org/officeDocument/2006/relationships/slideMaster" Target="slideMasters/slideMaster1.xml" /><Relationship Id="rId6" Type="http://schemas.openxmlformats.org/officeDocument/2006/relationships/slide" Target="slides/slide5.xml" /><Relationship Id="rId11" Type="http://schemas.openxmlformats.org/officeDocument/2006/relationships/slide" Target="slides/slide10.xml" /><Relationship Id="rId5" Type="http://schemas.openxmlformats.org/officeDocument/2006/relationships/slide" Target="slides/slide4.xml" /><Relationship Id="rId15" Type="http://schemas.openxmlformats.org/officeDocument/2006/relationships/theme" Target="theme/theme1.xml" /><Relationship Id="rId10" Type="http://schemas.openxmlformats.org/officeDocument/2006/relationships/slide" Target="slides/slide9.xml" /><Relationship Id="rId4" Type="http://schemas.openxmlformats.org/officeDocument/2006/relationships/slide" Target="slides/slide3.xml" /><Relationship Id="rId9" Type="http://schemas.openxmlformats.org/officeDocument/2006/relationships/slide" Target="slides/slide8.xml" /><Relationship Id="rId14" Type="http://schemas.openxmlformats.org/officeDocument/2006/relationships/viewProps" Target="viewProps.xml" 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 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E5CB2E1B-03CC-4D3E-8E8C-8DDD8BD30DB1}" type="datetimeFigureOut">
              <a:rPr lang="en-US" smtClean="0"/>
              <a:t>10/13/2020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15918F87-3133-4DF0-832A-E027D7F3B785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80626352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 /><Relationship Id="rId1" Type="http://schemas.openxmlformats.org/officeDocument/2006/relationships/notesMaster" Target="../notesMasters/notesMaster1.xml" 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 /><Relationship Id="rId1" Type="http://schemas.openxmlformats.org/officeDocument/2006/relationships/notesMaster" Target="../notesMasters/notesMaster1.xml" 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 /><Relationship Id="rId1" Type="http://schemas.openxmlformats.org/officeDocument/2006/relationships/notesMaster" Target="../notesMasters/notesMaster1.xml" 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It is important</a:t>
            </a:r>
            <a:r>
              <a:rPr lang="en-US" baseline="0" dirty="0"/>
              <a:t> for the people to be aware of the pandemic through educating them on the need to be safe and avoid the spread of the virus. </a:t>
            </a:r>
          </a:p>
          <a:p>
            <a:r>
              <a:rPr lang="en-US" baseline="0" dirty="0"/>
              <a:t>The measures are set out clear and it is essential if the set measures are followed to the later</a:t>
            </a:r>
          </a:p>
          <a:p>
            <a:r>
              <a:rPr lang="en-US" baseline="0" dirty="0"/>
              <a:t>To have a healthy society then it is the role of each individual to make sure that the measure set are closely observed</a:t>
            </a:r>
          </a:p>
          <a:p>
            <a:r>
              <a:rPr lang="en-US" baseline="0" dirty="0"/>
              <a:t>If there are any symptoms it is important to be alert on the symptoms of the virus and ensure check ups are done regularly</a:t>
            </a:r>
          </a:p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15918F87-3133-4DF0-832A-E027D7F3B785}" type="slidenum">
              <a:rPr lang="en-US" smtClean="0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18805871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People all over the world are fearing Covid,</a:t>
            </a:r>
            <a:r>
              <a:rPr lang="en-US" baseline="0" dirty="0"/>
              <a:t> it has brought in much tension to the people across all walks of life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15918F87-3133-4DF0-832A-E027D7F3B785}" type="slidenum">
              <a:rPr lang="en-US" smtClean="0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41598720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It</a:t>
            </a:r>
            <a:r>
              <a:rPr lang="en-US" baseline="0" dirty="0"/>
              <a:t> is now the mandate of each individual to make sure that they fully observe the set rules by the ministry of health in helping curb the issue.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15918F87-3133-4DF0-832A-E027D7F3B785}" type="slidenum">
              <a:rPr lang="en-US" smtClean="0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363493532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7" name="Group 6"/>
          <p:cNvGrpSpPr/>
          <p:nvPr/>
        </p:nvGrpSpPr>
        <p:grpSpPr>
          <a:xfrm>
            <a:off x="0" y="-8467"/>
            <a:ext cx="12192000" cy="6866467"/>
            <a:chOff x="0" y="-8467"/>
            <a:chExt cx="12192000" cy="6866467"/>
          </a:xfrm>
        </p:grpSpPr>
        <p:cxnSp>
          <p:nvCxnSpPr>
            <p:cNvPr id="32" name="Straight Connector 31"/>
            <p:cNvCxnSpPr/>
            <p:nvPr/>
          </p:nvCxnSpPr>
          <p:spPr>
            <a:xfrm>
              <a:off x="9371012" y="0"/>
              <a:ext cx="1219200" cy="6858000"/>
            </a:xfrm>
            <a:prstGeom prst="line">
              <a:avLst/>
            </a:prstGeom>
            <a:ln w="9525">
              <a:solidFill>
                <a:schemeClr val="bg1">
                  <a:lumMod val="75000"/>
                </a:schemeClr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1" name="Straight Connector 20"/>
            <p:cNvCxnSpPr/>
            <p:nvPr/>
          </p:nvCxnSpPr>
          <p:spPr>
            <a:xfrm flipH="1">
              <a:off x="7425267" y="3681413"/>
              <a:ext cx="4763558" cy="3176587"/>
            </a:xfrm>
            <a:prstGeom prst="line">
              <a:avLst/>
            </a:prstGeom>
            <a:ln w="9525">
              <a:solidFill>
                <a:schemeClr val="bg1">
                  <a:lumMod val="85000"/>
                </a:schemeClr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sp>
          <p:nvSpPr>
            <p:cNvPr id="24" name="Rectangle 23"/>
            <p:cNvSpPr/>
            <p:nvPr/>
          </p:nvSpPr>
          <p:spPr>
            <a:xfrm>
              <a:off x="9181476" y="-8467"/>
              <a:ext cx="3007349" cy="6866467"/>
            </a:xfrm>
            <a:custGeom>
              <a:avLst/>
              <a:gdLst/>
              <a:ahLst/>
              <a:cxnLst/>
              <a:rect l="l" t="t" r="r" b="b"/>
              <a:pathLst>
                <a:path w="3007349" h="6866467">
                  <a:moveTo>
                    <a:pt x="2045532" y="0"/>
                  </a:moveTo>
                  <a:lnTo>
                    <a:pt x="3007349" y="0"/>
                  </a:lnTo>
                  <a:lnTo>
                    <a:pt x="3007349" y="6866467"/>
                  </a:lnTo>
                  <a:lnTo>
                    <a:pt x="0" y="6866467"/>
                  </a:lnTo>
                  <a:lnTo>
                    <a:pt x="2045532" y="0"/>
                  </a:lnTo>
                  <a:close/>
                </a:path>
              </a:pathLst>
            </a:custGeom>
            <a:solidFill>
              <a:schemeClr val="accent1">
                <a:alpha val="3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6" name="Rectangle 25"/>
            <p:cNvSpPr/>
            <p:nvPr/>
          </p:nvSpPr>
          <p:spPr>
            <a:xfrm>
              <a:off x="9603442" y="-8467"/>
              <a:ext cx="2588558" cy="6866467"/>
            </a:xfrm>
            <a:custGeom>
              <a:avLst/>
              <a:gdLst/>
              <a:ahLst/>
              <a:cxnLst/>
              <a:rect l="l" t="t" r="r" b="b"/>
              <a:pathLst>
                <a:path w="2573311" h="6866467">
                  <a:moveTo>
                    <a:pt x="0" y="0"/>
                  </a:moveTo>
                  <a:lnTo>
                    <a:pt x="2573311" y="0"/>
                  </a:lnTo>
                  <a:lnTo>
                    <a:pt x="2573311" y="6866467"/>
                  </a:lnTo>
                  <a:lnTo>
                    <a:pt x="1202336" y="6866467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1">
                <a:alpha val="2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7" name="Isosceles Triangle 26"/>
            <p:cNvSpPr/>
            <p:nvPr/>
          </p:nvSpPr>
          <p:spPr>
            <a:xfrm>
              <a:off x="8932333" y="3048000"/>
              <a:ext cx="3259667" cy="3810000"/>
            </a:xfrm>
            <a:prstGeom prst="triangle">
              <a:avLst>
                <a:gd name="adj" fmla="val 100000"/>
              </a:avLst>
            </a:prstGeom>
            <a:solidFill>
              <a:schemeClr val="accent2">
                <a:alpha val="72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8" name="Rectangle 27"/>
            <p:cNvSpPr/>
            <p:nvPr/>
          </p:nvSpPr>
          <p:spPr>
            <a:xfrm>
              <a:off x="9334500" y="-8467"/>
              <a:ext cx="2854326" cy="6866467"/>
            </a:xfrm>
            <a:custGeom>
              <a:avLst/>
              <a:gdLst/>
              <a:ahLst/>
              <a:cxnLst/>
              <a:rect l="l" t="t" r="r" b="b"/>
              <a:pathLst>
                <a:path w="2858013" h="6866467">
                  <a:moveTo>
                    <a:pt x="0" y="0"/>
                  </a:moveTo>
                  <a:lnTo>
                    <a:pt x="2858013" y="0"/>
                  </a:lnTo>
                  <a:lnTo>
                    <a:pt x="2858013" y="6866467"/>
                  </a:lnTo>
                  <a:lnTo>
                    <a:pt x="2473942" y="6866467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2">
                <a:lumMod val="75000"/>
                <a:alpha val="7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9" name="Rectangle 28"/>
            <p:cNvSpPr/>
            <p:nvPr/>
          </p:nvSpPr>
          <p:spPr>
            <a:xfrm>
              <a:off x="10898730" y="-8467"/>
              <a:ext cx="1290094" cy="6866467"/>
            </a:xfrm>
            <a:custGeom>
              <a:avLst/>
              <a:gdLst/>
              <a:ahLst/>
              <a:cxnLst/>
              <a:rect l="l" t="t" r="r" b="b"/>
              <a:pathLst>
                <a:path w="1290094" h="6858000">
                  <a:moveTo>
                    <a:pt x="1019735" y="0"/>
                  </a:moveTo>
                  <a:lnTo>
                    <a:pt x="1290094" y="0"/>
                  </a:lnTo>
                  <a:lnTo>
                    <a:pt x="1290094" y="6858000"/>
                  </a:lnTo>
                  <a:lnTo>
                    <a:pt x="0" y="6858000"/>
                  </a:lnTo>
                  <a:lnTo>
                    <a:pt x="1019735" y="0"/>
                  </a:lnTo>
                  <a:close/>
                </a:path>
              </a:pathLst>
            </a:custGeom>
            <a:solidFill>
              <a:schemeClr val="accent1">
                <a:lumMod val="60000"/>
                <a:lumOff val="40000"/>
                <a:alpha val="7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30" name="Rectangle 29"/>
            <p:cNvSpPr/>
            <p:nvPr/>
          </p:nvSpPr>
          <p:spPr>
            <a:xfrm>
              <a:off x="10938999" y="-8467"/>
              <a:ext cx="1249825" cy="6866467"/>
            </a:xfrm>
            <a:custGeom>
              <a:avLst/>
              <a:gdLst/>
              <a:ahLst/>
              <a:cxnLst/>
              <a:rect l="l" t="t" r="r" b="b"/>
              <a:pathLst>
                <a:path w="1249825" h="6858000">
                  <a:moveTo>
                    <a:pt x="0" y="0"/>
                  </a:moveTo>
                  <a:lnTo>
                    <a:pt x="1249825" y="0"/>
                  </a:lnTo>
                  <a:lnTo>
                    <a:pt x="1249825" y="6858000"/>
                  </a:lnTo>
                  <a:lnTo>
                    <a:pt x="1109382" y="685800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1">
                <a:alpha val="65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31" name="Isosceles Triangle 30"/>
            <p:cNvSpPr/>
            <p:nvPr/>
          </p:nvSpPr>
          <p:spPr>
            <a:xfrm>
              <a:off x="10371666" y="3589867"/>
              <a:ext cx="1817159" cy="3268133"/>
            </a:xfrm>
            <a:prstGeom prst="triangle">
              <a:avLst>
                <a:gd name="adj" fmla="val 100000"/>
              </a:avLst>
            </a:prstGeom>
            <a:solidFill>
              <a:schemeClr val="accent1">
                <a:alpha val="8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9" name="Isosceles Triangle 18"/>
            <p:cNvSpPr/>
            <p:nvPr/>
          </p:nvSpPr>
          <p:spPr>
            <a:xfrm rot="10800000">
              <a:off x="0" y="0"/>
              <a:ext cx="842596" cy="5666154"/>
            </a:xfrm>
            <a:prstGeom prst="triangle">
              <a:avLst>
                <a:gd name="adj" fmla="val 100000"/>
              </a:avLst>
            </a:prstGeom>
            <a:solidFill>
              <a:schemeClr val="accent1">
                <a:alpha val="85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</p:grpSp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507067" y="2404534"/>
            <a:ext cx="7766936" cy="1646302"/>
          </a:xfrm>
        </p:spPr>
        <p:txBody>
          <a:bodyPr anchor="b">
            <a:noAutofit/>
          </a:bodyPr>
          <a:lstStyle>
            <a:lvl1pPr algn="r">
              <a:defRPr sz="5400">
                <a:solidFill>
                  <a:schemeClr val="accent1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507067" y="4050833"/>
            <a:ext cx="7766936" cy="1096899"/>
          </a:xfrm>
        </p:spPr>
        <p:txBody>
          <a:bodyPr anchor="t"/>
          <a:lstStyle>
            <a:lvl1pPr marL="0" indent="0" algn="r">
              <a:buNone/>
              <a:defRPr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/>
              <a:t>Click to edit Master subtitle style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10/13/2020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36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10/13/2020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77335" y="2700867"/>
            <a:ext cx="8596668" cy="1826581"/>
          </a:xfrm>
        </p:spPr>
        <p:txBody>
          <a:bodyPr anchor="b"/>
          <a:lstStyle>
            <a:lvl1pPr algn="l">
              <a:defRPr sz="4000" b="0" cap="none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77335" y="4527448"/>
            <a:ext cx="8596668" cy="860400"/>
          </a:xfrm>
        </p:spPr>
        <p:txBody>
          <a:bodyPr anchor="t"/>
          <a:lstStyle>
            <a:lvl1pPr marL="0" indent="0" algn="l">
              <a:buNone/>
              <a:defRPr sz="2000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10/13/2020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677334" y="2160589"/>
            <a:ext cx="4184035" cy="3880772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5089970" y="2160589"/>
            <a:ext cx="4184034" cy="3880773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B712588-04B1-427B-82EE-E8DB90309F08}" type="datetimeFigureOut">
              <a:rPr lang="en-US" dirty="0"/>
              <a:t>10/13/2020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FF9F0C5-380F-41C2-899A-BAC0F0927E16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75745" y="2160983"/>
            <a:ext cx="4185623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75745" y="2737245"/>
            <a:ext cx="4185623" cy="3304117"/>
          </a:xfrm>
        </p:spPr>
        <p:txBody>
          <a:bodyPr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5088383" y="2160983"/>
            <a:ext cx="4185618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5088384" y="2737245"/>
            <a:ext cx="4185617" cy="3304117"/>
          </a:xfrm>
        </p:spPr>
        <p:txBody>
          <a:bodyPr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10/13/2020</a:t>
            </a:fld>
            <a:endParaRPr lang="en-US" dirty="0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77334" y="609600"/>
            <a:ext cx="8596668" cy="1320800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10/13/2020</a:t>
            </a:fld>
            <a:endParaRPr lang="en-US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10/13/2020</a:t>
            </a:fld>
            <a:endParaRPr lang="en-US" dirty="0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77334" y="1498604"/>
            <a:ext cx="3854528" cy="1278466"/>
          </a:xfrm>
        </p:spPr>
        <p:txBody>
          <a:bodyPr anchor="b">
            <a:normAutofit/>
          </a:bodyPr>
          <a:lstStyle>
            <a:lvl1pPr>
              <a:defRPr sz="20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760461" y="514924"/>
            <a:ext cx="4513541" cy="5526437"/>
          </a:xfrm>
        </p:spPr>
        <p:txBody>
          <a:bodyPr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77334" y="2777069"/>
            <a:ext cx="3854528" cy="2584449"/>
          </a:xfrm>
        </p:spPr>
        <p:txBody>
          <a:bodyPr>
            <a:normAutofit/>
          </a:bodyPr>
          <a:lstStyle>
            <a:lvl1pPr marL="0" indent="0">
              <a:buNone/>
              <a:defRPr sz="1400"/>
            </a:lvl1pPr>
            <a:lvl2pPr marL="457063" indent="0">
              <a:buNone/>
              <a:defRPr sz="1400"/>
            </a:lvl2pPr>
            <a:lvl3pPr marL="914126" indent="0">
              <a:buNone/>
              <a:defRPr sz="1200"/>
            </a:lvl3pPr>
            <a:lvl4pPr marL="1371189" indent="0">
              <a:buNone/>
              <a:defRPr sz="1000"/>
            </a:lvl4pPr>
            <a:lvl5pPr marL="1828251" indent="0">
              <a:buNone/>
              <a:defRPr sz="1000"/>
            </a:lvl5pPr>
            <a:lvl6pPr marL="2285314" indent="0">
              <a:buNone/>
              <a:defRPr sz="1000"/>
            </a:lvl6pPr>
            <a:lvl7pPr marL="2742377" indent="0">
              <a:buNone/>
              <a:defRPr sz="1000"/>
            </a:lvl7pPr>
            <a:lvl8pPr marL="3199440" indent="0">
              <a:buNone/>
              <a:defRPr sz="1000"/>
            </a:lvl8pPr>
            <a:lvl9pPr marL="3656503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2A54C80-263E-416B-A8E0-580EDEADCBDC}" type="datetimeFigureOut">
              <a:rPr lang="en-US" dirty="0"/>
              <a:t>10/13/2020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19954A3-9DFD-4C44-94BA-B95130A3BA1C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77334" y="4800600"/>
            <a:ext cx="8596667" cy="566738"/>
          </a:xfrm>
        </p:spPr>
        <p:txBody>
          <a:bodyPr anchor="b">
            <a:normAutofit/>
          </a:bodyPr>
          <a:lstStyle>
            <a:lvl1pPr algn="l">
              <a:defRPr sz="2400" b="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677334" y="609600"/>
            <a:ext cx="8596668" cy="3845718"/>
          </a:xfrm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en-US"/>
              <a:t>Click icon to add picture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77334" y="5367338"/>
            <a:ext cx="8596667" cy="674024"/>
          </a:xfrm>
        </p:spPr>
        <p:txBody>
          <a:bodyPr>
            <a:normAutofit/>
          </a:bodyPr>
          <a:lstStyle>
            <a:lvl1pPr marL="0" indent="0">
              <a:buNone/>
              <a:defRPr sz="12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10/13/2020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itle and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77335" y="609600"/>
            <a:ext cx="8596668" cy="3403600"/>
          </a:xfrm>
        </p:spPr>
        <p:txBody>
          <a:bodyPr anchor="ctr">
            <a:normAutofit/>
          </a:bodyPr>
          <a:lstStyle>
            <a:lvl1pPr algn="l">
              <a:defRPr sz="4400" b="0" cap="none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77335" y="4470400"/>
            <a:ext cx="8596668" cy="1570962"/>
          </a:xfrm>
        </p:spPr>
        <p:txBody>
          <a:bodyPr anchor="ctr">
            <a:normAutofit/>
          </a:bodyPr>
          <a:lstStyle>
            <a:lvl1pPr marL="0" indent="0" algn="l">
              <a:buNone/>
              <a:defRPr sz="180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10/13/2020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ot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31334" y="609600"/>
            <a:ext cx="8094134" cy="3022600"/>
          </a:xfrm>
        </p:spPr>
        <p:txBody>
          <a:bodyPr anchor="ctr">
            <a:normAutofit/>
          </a:bodyPr>
          <a:lstStyle>
            <a:lvl1pPr algn="l">
              <a:defRPr sz="4400" b="0" cap="none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23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1366139" y="3632200"/>
            <a:ext cx="7224524" cy="381000"/>
          </a:xfrm>
        </p:spPr>
        <p:txBody>
          <a:bodyPr anchor="ctr">
            <a:noAutofit/>
          </a:bodyPr>
          <a:lstStyle>
            <a:lvl1pPr marL="0" indent="0">
              <a:buFontTx/>
              <a:buNone/>
              <a:defRPr sz="1600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  <a:lvl2pPr marL="457200" indent="0">
              <a:buFontTx/>
              <a:buNone/>
              <a:defRPr/>
            </a:lvl2pPr>
            <a:lvl3pPr marL="914400" indent="0">
              <a:buFontTx/>
              <a:buNone/>
              <a:defRPr/>
            </a:lvl3pPr>
            <a:lvl4pPr marL="1371600" indent="0">
              <a:buFontTx/>
              <a:buNone/>
              <a:defRPr/>
            </a:lvl4pPr>
            <a:lvl5pPr marL="1828800" indent="0">
              <a:buFontTx/>
              <a:buNone/>
              <a:defRPr/>
            </a:lvl5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77335" y="4470400"/>
            <a:ext cx="8596668" cy="1570962"/>
          </a:xfrm>
        </p:spPr>
        <p:txBody>
          <a:bodyPr anchor="ctr">
            <a:normAutofit/>
          </a:bodyPr>
          <a:lstStyle>
            <a:lvl1pPr marL="0" indent="0" algn="l">
              <a:buNone/>
              <a:defRPr sz="180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10/13/2020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  <p:sp>
        <p:nvSpPr>
          <p:cNvPr id="20" name="TextBox 19"/>
          <p:cNvSpPr txBox="1"/>
          <p:nvPr/>
        </p:nvSpPr>
        <p:spPr>
          <a:xfrm>
            <a:off x="541870" y="790378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baseline="0" dirty="0">
                <a:ln w="3175" cmpd="sng">
                  <a:noFill/>
                </a:ln>
                <a:solidFill>
                  <a:schemeClr val="accent1">
                    <a:lumMod val="60000"/>
                    <a:lumOff val="40000"/>
                  </a:schemeClr>
                </a:solidFill>
                <a:effectLst/>
                <a:latin typeface="Arial"/>
              </a:rPr>
              <a:t>“</a:t>
            </a:r>
          </a:p>
        </p:txBody>
      </p:sp>
      <p:sp>
        <p:nvSpPr>
          <p:cNvPr id="22" name="TextBox 21"/>
          <p:cNvSpPr txBox="1"/>
          <p:nvPr/>
        </p:nvSpPr>
        <p:spPr>
          <a:xfrm>
            <a:off x="8893011" y="2886556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baseline="0" dirty="0">
                <a:ln w="3175" cmpd="sng">
                  <a:noFill/>
                </a:ln>
                <a:solidFill>
                  <a:schemeClr val="accent1">
                    <a:lumMod val="60000"/>
                    <a:lumOff val="40000"/>
                  </a:schemeClr>
                </a:solidFill>
                <a:latin typeface="Arial"/>
              </a:rPr>
              <a:t>”</a:t>
            </a:r>
            <a:endParaRPr lang="en-US" dirty="0">
              <a:solidFill>
                <a:schemeClr val="accent1">
                  <a:lumMod val="60000"/>
                  <a:lumOff val="40000"/>
                </a:schemeClr>
              </a:solidFill>
              <a:latin typeface="Arial"/>
            </a:endParaRPr>
          </a:p>
        </p:txBody>
      </p:sp>
    </p:spTree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Name Car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77335" y="1931988"/>
            <a:ext cx="8596668" cy="2595460"/>
          </a:xfrm>
        </p:spPr>
        <p:txBody>
          <a:bodyPr anchor="b">
            <a:normAutofit/>
          </a:bodyPr>
          <a:lstStyle>
            <a:lvl1pPr algn="l">
              <a:defRPr sz="4400" b="0" cap="none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77335" y="4527448"/>
            <a:ext cx="8596668" cy="1513914"/>
          </a:xfrm>
        </p:spPr>
        <p:txBody>
          <a:bodyPr anchor="t">
            <a:normAutofit/>
          </a:bodyPr>
          <a:lstStyle>
            <a:lvl1pPr marL="0" indent="0" algn="l">
              <a:buNone/>
              <a:defRPr sz="180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10/13/2020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ote Name Car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31334" y="609600"/>
            <a:ext cx="8094134" cy="3022600"/>
          </a:xfrm>
        </p:spPr>
        <p:txBody>
          <a:bodyPr anchor="ctr">
            <a:normAutofit/>
          </a:bodyPr>
          <a:lstStyle>
            <a:lvl1pPr algn="l">
              <a:defRPr sz="4400" b="0" cap="none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23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677332" y="4013200"/>
            <a:ext cx="8596669" cy="514248"/>
          </a:xfrm>
        </p:spPr>
        <p:txBody>
          <a:bodyPr anchor="b">
            <a:noAutofit/>
          </a:bodyPr>
          <a:lstStyle>
            <a:lvl1pPr marL="0" indent="0">
              <a:buFontTx/>
              <a:buNone/>
              <a:defRPr sz="240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  <a:lvl2pPr marL="457200" indent="0">
              <a:buFontTx/>
              <a:buNone/>
              <a:defRPr/>
            </a:lvl2pPr>
            <a:lvl3pPr marL="914400" indent="0">
              <a:buFontTx/>
              <a:buNone/>
              <a:defRPr/>
            </a:lvl3pPr>
            <a:lvl4pPr marL="1371600" indent="0">
              <a:buFontTx/>
              <a:buNone/>
              <a:defRPr/>
            </a:lvl4pPr>
            <a:lvl5pPr marL="1828800" indent="0">
              <a:buFontTx/>
              <a:buNone/>
              <a:defRPr/>
            </a:lvl5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77335" y="4527448"/>
            <a:ext cx="8596668" cy="1513914"/>
          </a:xfrm>
        </p:spPr>
        <p:txBody>
          <a:bodyPr anchor="t">
            <a:normAutofit/>
          </a:bodyPr>
          <a:lstStyle>
            <a:lvl1pPr marL="0" indent="0" algn="l">
              <a:buNone/>
              <a:defRPr sz="1800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10/13/2020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  <p:sp>
        <p:nvSpPr>
          <p:cNvPr id="24" name="TextBox 23"/>
          <p:cNvSpPr txBox="1"/>
          <p:nvPr/>
        </p:nvSpPr>
        <p:spPr>
          <a:xfrm>
            <a:off x="541870" y="790378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baseline="0" dirty="0">
                <a:ln w="3175" cmpd="sng">
                  <a:noFill/>
                </a:ln>
                <a:solidFill>
                  <a:schemeClr val="accent1">
                    <a:lumMod val="60000"/>
                    <a:lumOff val="40000"/>
                  </a:schemeClr>
                </a:solidFill>
                <a:effectLst/>
                <a:latin typeface="Arial"/>
              </a:rPr>
              <a:t>“</a:t>
            </a:r>
          </a:p>
        </p:txBody>
      </p:sp>
      <p:sp>
        <p:nvSpPr>
          <p:cNvPr id="25" name="TextBox 24"/>
          <p:cNvSpPr txBox="1"/>
          <p:nvPr/>
        </p:nvSpPr>
        <p:spPr>
          <a:xfrm>
            <a:off x="8893011" y="2886556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baseline="0" dirty="0">
                <a:ln w="3175" cmpd="sng">
                  <a:noFill/>
                </a:ln>
                <a:solidFill>
                  <a:schemeClr val="accent1">
                    <a:lumMod val="60000"/>
                    <a:lumOff val="40000"/>
                  </a:schemeClr>
                </a:solidFill>
                <a:effectLst/>
                <a:latin typeface="Arial"/>
              </a:rPr>
              <a:t>”</a:t>
            </a:r>
          </a:p>
        </p:txBody>
      </p:sp>
    </p:spTree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rue or Fals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5799" y="609600"/>
            <a:ext cx="8588203" cy="3022600"/>
          </a:xfrm>
        </p:spPr>
        <p:txBody>
          <a:bodyPr anchor="ctr">
            <a:normAutofit/>
          </a:bodyPr>
          <a:lstStyle>
            <a:lvl1pPr algn="l">
              <a:defRPr sz="4400" b="0" cap="none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23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677332" y="4013200"/>
            <a:ext cx="8596669" cy="514248"/>
          </a:xfrm>
        </p:spPr>
        <p:txBody>
          <a:bodyPr anchor="b">
            <a:noAutofit/>
          </a:bodyPr>
          <a:lstStyle>
            <a:lvl1pPr marL="0" indent="0">
              <a:buFontTx/>
              <a:buNone/>
              <a:defRPr sz="2400">
                <a:solidFill>
                  <a:schemeClr val="accent1"/>
                </a:solidFill>
              </a:defRPr>
            </a:lvl1pPr>
            <a:lvl2pPr marL="457200" indent="0">
              <a:buFontTx/>
              <a:buNone/>
              <a:defRPr/>
            </a:lvl2pPr>
            <a:lvl3pPr marL="914400" indent="0">
              <a:buFontTx/>
              <a:buNone/>
              <a:defRPr/>
            </a:lvl3pPr>
            <a:lvl4pPr marL="1371600" indent="0">
              <a:buFontTx/>
              <a:buNone/>
              <a:defRPr/>
            </a:lvl4pPr>
            <a:lvl5pPr marL="1828800" indent="0">
              <a:buFontTx/>
              <a:buNone/>
              <a:defRPr/>
            </a:lvl5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77335" y="4527448"/>
            <a:ext cx="8596668" cy="1513914"/>
          </a:xfrm>
        </p:spPr>
        <p:txBody>
          <a:bodyPr anchor="t">
            <a:normAutofit/>
          </a:bodyPr>
          <a:lstStyle>
            <a:lvl1pPr marL="0" indent="0" algn="l">
              <a:buNone/>
              <a:defRPr sz="1800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10/13/2020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5C6B4A9-1611-4792-9094-5F34BCA07E0B}" type="datetimeFigureOut">
              <a:rPr lang="en-US" dirty="0"/>
              <a:t>10/13/2020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9333C77-0158-454C-844F-B7AB9BD7DAD4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7967673" y="609599"/>
            <a:ext cx="1304743" cy="5251451"/>
          </a:xfrm>
        </p:spPr>
        <p:txBody>
          <a:bodyPr vert="eaVert" anchor="ctr"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677335" y="609600"/>
            <a:ext cx="7060150" cy="5251450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10/13/2020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 /><Relationship Id="rId13" Type="http://schemas.openxmlformats.org/officeDocument/2006/relationships/slideLayout" Target="../slideLayouts/slideLayout13.xml" /><Relationship Id="rId3" Type="http://schemas.openxmlformats.org/officeDocument/2006/relationships/slideLayout" Target="../slideLayouts/slideLayout3.xml" /><Relationship Id="rId7" Type="http://schemas.openxmlformats.org/officeDocument/2006/relationships/slideLayout" Target="../slideLayouts/slideLayout7.xml" /><Relationship Id="rId12" Type="http://schemas.openxmlformats.org/officeDocument/2006/relationships/slideLayout" Target="../slideLayouts/slideLayout12.xml" /><Relationship Id="rId17" Type="http://schemas.openxmlformats.org/officeDocument/2006/relationships/theme" Target="../theme/theme1.xml" /><Relationship Id="rId2" Type="http://schemas.openxmlformats.org/officeDocument/2006/relationships/slideLayout" Target="../slideLayouts/slideLayout2.xml" /><Relationship Id="rId16" Type="http://schemas.openxmlformats.org/officeDocument/2006/relationships/slideLayout" Target="../slideLayouts/slideLayout16.xml" /><Relationship Id="rId1" Type="http://schemas.openxmlformats.org/officeDocument/2006/relationships/slideLayout" Target="../slideLayouts/slideLayout1.xml" /><Relationship Id="rId6" Type="http://schemas.openxmlformats.org/officeDocument/2006/relationships/slideLayout" Target="../slideLayouts/slideLayout6.xml" /><Relationship Id="rId11" Type="http://schemas.openxmlformats.org/officeDocument/2006/relationships/slideLayout" Target="../slideLayouts/slideLayout11.xml" /><Relationship Id="rId5" Type="http://schemas.openxmlformats.org/officeDocument/2006/relationships/slideLayout" Target="../slideLayouts/slideLayout5.xml" /><Relationship Id="rId15" Type="http://schemas.openxmlformats.org/officeDocument/2006/relationships/slideLayout" Target="../slideLayouts/slideLayout15.xml" /><Relationship Id="rId10" Type="http://schemas.openxmlformats.org/officeDocument/2006/relationships/slideLayout" Target="../slideLayouts/slideLayout10.xml" /><Relationship Id="rId4" Type="http://schemas.openxmlformats.org/officeDocument/2006/relationships/slideLayout" Target="../slideLayouts/slideLayout4.xml" /><Relationship Id="rId9" Type="http://schemas.openxmlformats.org/officeDocument/2006/relationships/slideLayout" Target="../slideLayouts/slideLayout9.xml" /><Relationship Id="rId14" Type="http://schemas.openxmlformats.org/officeDocument/2006/relationships/slideLayout" Target="../slideLayouts/slideLayout14.xml" 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7" name="Group 6"/>
          <p:cNvGrpSpPr/>
          <p:nvPr/>
        </p:nvGrpSpPr>
        <p:grpSpPr>
          <a:xfrm>
            <a:off x="0" y="-8467"/>
            <a:ext cx="12192000" cy="6866467"/>
            <a:chOff x="0" y="-8467"/>
            <a:chExt cx="12192000" cy="6866467"/>
          </a:xfrm>
        </p:grpSpPr>
        <p:cxnSp>
          <p:nvCxnSpPr>
            <p:cNvPr id="20" name="Straight Connector 19"/>
            <p:cNvCxnSpPr/>
            <p:nvPr/>
          </p:nvCxnSpPr>
          <p:spPr>
            <a:xfrm>
              <a:off x="9371012" y="0"/>
              <a:ext cx="1219200" cy="6858000"/>
            </a:xfrm>
            <a:prstGeom prst="line">
              <a:avLst/>
            </a:prstGeom>
            <a:ln w="9525">
              <a:solidFill>
                <a:schemeClr val="bg1">
                  <a:lumMod val="75000"/>
                </a:schemeClr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1" name="Straight Connector 20"/>
            <p:cNvCxnSpPr/>
            <p:nvPr/>
          </p:nvCxnSpPr>
          <p:spPr>
            <a:xfrm flipH="1">
              <a:off x="7425267" y="3681413"/>
              <a:ext cx="4763558" cy="3176587"/>
            </a:xfrm>
            <a:prstGeom prst="line">
              <a:avLst/>
            </a:prstGeom>
            <a:ln w="9525">
              <a:solidFill>
                <a:schemeClr val="bg1">
                  <a:lumMod val="85000"/>
                </a:schemeClr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sp>
          <p:nvSpPr>
            <p:cNvPr id="22" name="Rectangle 23"/>
            <p:cNvSpPr/>
            <p:nvPr/>
          </p:nvSpPr>
          <p:spPr>
            <a:xfrm>
              <a:off x="9181476" y="-8467"/>
              <a:ext cx="3007349" cy="6866467"/>
            </a:xfrm>
            <a:custGeom>
              <a:avLst/>
              <a:gdLst/>
              <a:ahLst/>
              <a:cxnLst/>
              <a:rect l="l" t="t" r="r" b="b"/>
              <a:pathLst>
                <a:path w="3007349" h="6866467">
                  <a:moveTo>
                    <a:pt x="2045532" y="0"/>
                  </a:moveTo>
                  <a:lnTo>
                    <a:pt x="3007349" y="0"/>
                  </a:lnTo>
                  <a:lnTo>
                    <a:pt x="3007349" y="6866467"/>
                  </a:lnTo>
                  <a:lnTo>
                    <a:pt x="0" y="6866467"/>
                  </a:lnTo>
                  <a:lnTo>
                    <a:pt x="2045532" y="0"/>
                  </a:lnTo>
                  <a:close/>
                </a:path>
              </a:pathLst>
            </a:custGeom>
            <a:solidFill>
              <a:schemeClr val="accent1">
                <a:alpha val="3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3" name="Rectangle 25"/>
            <p:cNvSpPr/>
            <p:nvPr/>
          </p:nvSpPr>
          <p:spPr>
            <a:xfrm>
              <a:off x="9603442" y="-8467"/>
              <a:ext cx="2588558" cy="6866467"/>
            </a:xfrm>
            <a:custGeom>
              <a:avLst/>
              <a:gdLst/>
              <a:ahLst/>
              <a:cxnLst/>
              <a:rect l="l" t="t" r="r" b="b"/>
              <a:pathLst>
                <a:path w="2573311" h="6866467">
                  <a:moveTo>
                    <a:pt x="0" y="0"/>
                  </a:moveTo>
                  <a:lnTo>
                    <a:pt x="2573311" y="0"/>
                  </a:lnTo>
                  <a:lnTo>
                    <a:pt x="2573311" y="6866467"/>
                  </a:lnTo>
                  <a:lnTo>
                    <a:pt x="1202336" y="6866467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1">
                <a:alpha val="2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4" name="Isosceles Triangle 23"/>
            <p:cNvSpPr/>
            <p:nvPr/>
          </p:nvSpPr>
          <p:spPr>
            <a:xfrm>
              <a:off x="8932333" y="3048000"/>
              <a:ext cx="3259667" cy="3810000"/>
            </a:xfrm>
            <a:prstGeom prst="triangle">
              <a:avLst>
                <a:gd name="adj" fmla="val 100000"/>
              </a:avLst>
            </a:prstGeom>
            <a:solidFill>
              <a:schemeClr val="accent2">
                <a:alpha val="72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5" name="Rectangle 27"/>
            <p:cNvSpPr/>
            <p:nvPr/>
          </p:nvSpPr>
          <p:spPr>
            <a:xfrm>
              <a:off x="9334500" y="-8467"/>
              <a:ext cx="2854326" cy="6866467"/>
            </a:xfrm>
            <a:custGeom>
              <a:avLst/>
              <a:gdLst/>
              <a:ahLst/>
              <a:cxnLst/>
              <a:rect l="l" t="t" r="r" b="b"/>
              <a:pathLst>
                <a:path w="2858013" h="6866467">
                  <a:moveTo>
                    <a:pt x="0" y="0"/>
                  </a:moveTo>
                  <a:lnTo>
                    <a:pt x="2858013" y="0"/>
                  </a:lnTo>
                  <a:lnTo>
                    <a:pt x="2858013" y="6866467"/>
                  </a:lnTo>
                  <a:lnTo>
                    <a:pt x="2473942" y="6866467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2">
                <a:lumMod val="75000"/>
                <a:alpha val="7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6" name="Rectangle 28"/>
            <p:cNvSpPr/>
            <p:nvPr/>
          </p:nvSpPr>
          <p:spPr>
            <a:xfrm>
              <a:off x="10898730" y="-8467"/>
              <a:ext cx="1290094" cy="6866467"/>
            </a:xfrm>
            <a:custGeom>
              <a:avLst/>
              <a:gdLst/>
              <a:ahLst/>
              <a:cxnLst/>
              <a:rect l="l" t="t" r="r" b="b"/>
              <a:pathLst>
                <a:path w="1290094" h="6858000">
                  <a:moveTo>
                    <a:pt x="1019735" y="0"/>
                  </a:moveTo>
                  <a:lnTo>
                    <a:pt x="1290094" y="0"/>
                  </a:lnTo>
                  <a:lnTo>
                    <a:pt x="1290094" y="6858000"/>
                  </a:lnTo>
                  <a:lnTo>
                    <a:pt x="0" y="6858000"/>
                  </a:lnTo>
                  <a:lnTo>
                    <a:pt x="1019735" y="0"/>
                  </a:lnTo>
                  <a:close/>
                </a:path>
              </a:pathLst>
            </a:custGeom>
            <a:solidFill>
              <a:schemeClr val="accent1">
                <a:lumMod val="60000"/>
                <a:lumOff val="40000"/>
                <a:alpha val="7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7" name="Rectangle 29"/>
            <p:cNvSpPr/>
            <p:nvPr/>
          </p:nvSpPr>
          <p:spPr>
            <a:xfrm>
              <a:off x="10938999" y="-8467"/>
              <a:ext cx="1249825" cy="6866467"/>
            </a:xfrm>
            <a:custGeom>
              <a:avLst/>
              <a:gdLst/>
              <a:ahLst/>
              <a:cxnLst/>
              <a:rect l="l" t="t" r="r" b="b"/>
              <a:pathLst>
                <a:path w="1249825" h="6858000">
                  <a:moveTo>
                    <a:pt x="0" y="0"/>
                  </a:moveTo>
                  <a:lnTo>
                    <a:pt x="1249825" y="0"/>
                  </a:lnTo>
                  <a:lnTo>
                    <a:pt x="1249825" y="6858000"/>
                  </a:lnTo>
                  <a:lnTo>
                    <a:pt x="1109382" y="685800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1">
                <a:alpha val="65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8" name="Isosceles Triangle 27"/>
            <p:cNvSpPr/>
            <p:nvPr/>
          </p:nvSpPr>
          <p:spPr>
            <a:xfrm>
              <a:off x="10371666" y="3589867"/>
              <a:ext cx="1817159" cy="3268133"/>
            </a:xfrm>
            <a:prstGeom prst="triangle">
              <a:avLst>
                <a:gd name="adj" fmla="val 100000"/>
              </a:avLst>
            </a:prstGeom>
            <a:solidFill>
              <a:schemeClr val="accent1">
                <a:alpha val="8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9" name="Isosceles Triangle 28"/>
            <p:cNvSpPr/>
            <p:nvPr/>
          </p:nvSpPr>
          <p:spPr>
            <a:xfrm>
              <a:off x="0" y="4013200"/>
              <a:ext cx="448733" cy="2844800"/>
            </a:xfrm>
            <a:prstGeom prst="triangle">
              <a:avLst>
                <a:gd name="adj" fmla="val 0"/>
              </a:avLst>
            </a:prstGeom>
            <a:solidFill>
              <a:schemeClr val="accent1">
                <a:alpha val="85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</p:grpSp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677334" y="609600"/>
            <a:ext cx="8596668" cy="1320800"/>
          </a:xfrm>
          <a:prstGeom prst="rect">
            <a:avLst/>
          </a:prstGeom>
        </p:spPr>
        <p:txBody>
          <a:bodyPr vert="horz" lIns="91440" tIns="45720" rIns="91440" bIns="45720" rtlCol="0" anchor="t">
            <a:normAutofit/>
          </a:bodyPr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77334" y="2160589"/>
            <a:ext cx="8596668" cy="388077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7205133" y="6041362"/>
            <a:ext cx="911939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1BEF0D-F0BB-DE4B-95CE-6DB70DBA9567}" type="datetimeFigureOut">
              <a:rPr lang="en-US" dirty="0"/>
              <a:pPr/>
              <a:t>10/13/2020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677334" y="6041362"/>
            <a:ext cx="6297612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590663" y="6041362"/>
            <a:ext cx="683339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900">
                <a:solidFill>
                  <a:schemeClr val="accent1"/>
                </a:solidFill>
              </a:defRPr>
            </a:lvl1pPr>
          </a:lstStyle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65" r:id="rId4"/>
    <p:sldLayoutId id="2147483653" r:id="rId5"/>
    <p:sldLayoutId id="2147483654" r:id="rId6"/>
    <p:sldLayoutId id="2147483655" r:id="rId7"/>
    <p:sldLayoutId id="2147483666" r:id="rId8"/>
    <p:sldLayoutId id="2147483657" r:id="rId9"/>
    <p:sldLayoutId id="2147483660" r:id="rId10"/>
    <p:sldLayoutId id="2147483661" r:id="rId11"/>
    <p:sldLayoutId id="2147483662" r:id="rId12"/>
    <p:sldLayoutId id="2147483663" r:id="rId13"/>
    <p:sldLayoutId id="2147483664" r:id="rId14"/>
    <p:sldLayoutId id="2147483667" r:id="rId15"/>
    <p:sldLayoutId id="2147483659" r:id="rId16"/>
  </p:sldLayoutIdLst>
  <p:txStyles>
    <p:titleStyle>
      <a:lvl1pPr algn="l" defTabSz="457200" rtl="0" eaLnBrk="1" latinLnBrk="0" hangingPunct="1">
        <a:spcBef>
          <a:spcPct val="0"/>
        </a:spcBef>
        <a:buNone/>
        <a:defRPr sz="3600" kern="1200">
          <a:solidFill>
            <a:schemeClr val="accent1"/>
          </a:solidFill>
          <a:latin typeface="+mj-lt"/>
          <a:ea typeface="+mj-ea"/>
          <a:cs typeface="+mj-cs"/>
        </a:defRPr>
      </a:lvl1pPr>
      <a:lvl2pPr eaLnBrk="1" hangingPunct="1">
        <a:defRPr>
          <a:solidFill>
            <a:schemeClr val="tx2"/>
          </a:solidFill>
        </a:defRPr>
      </a:lvl2pPr>
      <a:lvl3pPr eaLnBrk="1" hangingPunct="1">
        <a:defRPr>
          <a:solidFill>
            <a:schemeClr val="tx2"/>
          </a:solidFill>
        </a:defRPr>
      </a:lvl3pPr>
      <a:lvl4pPr eaLnBrk="1" hangingPunct="1">
        <a:defRPr>
          <a:solidFill>
            <a:schemeClr val="tx2"/>
          </a:solidFill>
        </a:defRPr>
      </a:lvl4pPr>
      <a:lvl5pPr eaLnBrk="1" hangingPunct="1">
        <a:defRPr>
          <a:solidFill>
            <a:schemeClr val="tx2"/>
          </a:solidFill>
        </a:defRPr>
      </a:lvl5pPr>
      <a:lvl6pPr eaLnBrk="1" hangingPunct="1">
        <a:defRPr>
          <a:solidFill>
            <a:schemeClr val="tx2"/>
          </a:solidFill>
        </a:defRPr>
      </a:lvl6pPr>
      <a:lvl7pPr eaLnBrk="1" hangingPunct="1">
        <a:defRPr>
          <a:solidFill>
            <a:schemeClr val="tx2"/>
          </a:solidFill>
        </a:defRPr>
      </a:lvl7pPr>
      <a:lvl8pPr eaLnBrk="1" hangingPunct="1">
        <a:defRPr>
          <a:solidFill>
            <a:schemeClr val="tx2"/>
          </a:solidFill>
        </a:defRPr>
      </a:lvl8pPr>
      <a:lvl9pPr eaLnBrk="1" hangingPunct="1">
        <a:defRPr>
          <a:solidFill>
            <a:schemeClr val="tx2"/>
          </a:solidFill>
        </a:defRPr>
      </a:lvl9pPr>
    </p:titleStyle>
    <p:bodyStyle>
      <a:lvl1pPr marL="342900" indent="-3429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8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6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4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 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 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 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 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 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 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 /><Relationship Id="rId1" Type="http://schemas.openxmlformats.org/officeDocument/2006/relationships/slideLayout" Target="../slideLayouts/slideLayout2.xml" 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.xml" /><Relationship Id="rId1" Type="http://schemas.openxmlformats.org/officeDocument/2006/relationships/slideLayout" Target="../slideLayouts/slideLayout2.xml" 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.xml" /><Relationship Id="rId1" Type="http://schemas.openxmlformats.org/officeDocument/2006/relationships/slideLayout" Target="../slideLayouts/slideLayout2.xml" 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 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3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Globalization of Diversity and Incl</a:t>
            </a:r>
            <a:r>
              <a:rPr lang="en-US" dirty="0"/>
              <a:t>usion </a:t>
            </a:r>
          </a:p>
        </p:txBody>
      </p:sp>
    </p:spTree>
    <p:extLst>
      <p:ext uri="{BB962C8B-B14F-4D97-AF65-F5344CB8AC3E}">
        <p14:creationId xmlns:p14="http://schemas.microsoft.com/office/powerpoint/2010/main" val="670723219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3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				SOCIAL ISSUES 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/>
              <a:t>Covid 19-global pandemic</a:t>
            </a:r>
          </a:p>
          <a:p>
            <a:pPr marL="0" indent="0">
              <a:buNone/>
            </a:pPr>
            <a:r>
              <a:rPr lang="en-US" dirty="0"/>
              <a:t>MULTICULTURAL GROUPS</a:t>
            </a:r>
          </a:p>
          <a:p>
            <a:r>
              <a:rPr lang="en-US" dirty="0"/>
              <a:t>Low income individuals</a:t>
            </a:r>
          </a:p>
          <a:p>
            <a:r>
              <a:rPr lang="en-US" dirty="0"/>
              <a:t>Families and Disabled individuals, students, and parents.</a:t>
            </a:r>
          </a:p>
          <a:p>
            <a:pPr marL="0" indent="0">
              <a:buNone/>
            </a:pPr>
            <a:r>
              <a:rPr lang="en-US" dirty="0"/>
              <a:t>ORGANIZATION</a:t>
            </a:r>
          </a:p>
          <a:p>
            <a:r>
              <a:rPr lang="en-US" dirty="0"/>
              <a:t>Healthcare-Hospitals, Doctors, nurses (Essential Workers), Politics, Center of Disease Control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endParaRPr lang="en-US" dirty="0"/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338317609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SOCIAL JUSTICE IMPLICATIONS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/>
              <a:t>Job loss</a:t>
            </a:r>
          </a:p>
          <a:p>
            <a:r>
              <a:rPr lang="en-US" dirty="0"/>
              <a:t>Minimal resources</a:t>
            </a:r>
          </a:p>
          <a:p>
            <a:r>
              <a:rPr lang="en-US" dirty="0"/>
              <a:t>Businesses closing</a:t>
            </a:r>
          </a:p>
          <a:p>
            <a:pPr marL="0" indent="0">
              <a:buNone/>
            </a:pP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457558761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KEY MESSAGES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/>
              <a:t>Governor announced a shelter-in place order to prevent the spread of COVID-19.</a:t>
            </a:r>
          </a:p>
          <a:p>
            <a:r>
              <a:rPr lang="en-US" dirty="0"/>
              <a:t>Strict guidelines for open establishments-no dine in at restaurants</a:t>
            </a:r>
          </a:p>
          <a:p>
            <a:r>
              <a:rPr lang="en-US" dirty="0"/>
              <a:t>Relief pay-government provides relief pay for taxpayers.</a:t>
            </a:r>
          </a:p>
          <a:p>
            <a:r>
              <a:rPr lang="en-US" dirty="0"/>
              <a:t>Safety Precautions-Wear masks, wash your hands, social distancing</a:t>
            </a:r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008738993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OPPOSITION KEY AREAS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/>
              <a:t>Politics-due to economic loss, politicians believe it is best to reopen business.</a:t>
            </a:r>
          </a:p>
          <a:p>
            <a:r>
              <a:rPr lang="en-US" dirty="0"/>
              <a:t>Some members of the community oppose to this decision due to the rapid spread and complex strands of COVID.</a:t>
            </a:r>
          </a:p>
          <a:p>
            <a:pPr marL="0" indent="0">
              <a:buNone/>
            </a:pPr>
            <a:r>
              <a:rPr lang="en-US" dirty="0"/>
              <a:t>LEGAL IMPLICATIONS ASSOCIATED WITH SOCIAL ISSUES</a:t>
            </a:r>
          </a:p>
          <a:p>
            <a:r>
              <a:rPr lang="en-US" dirty="0"/>
              <a:t>Business interruption</a:t>
            </a:r>
          </a:p>
          <a:p>
            <a:r>
              <a:rPr lang="en-US" dirty="0"/>
              <a:t>Labor and employment</a:t>
            </a:r>
          </a:p>
          <a:p>
            <a:r>
              <a:rPr lang="en-US" dirty="0"/>
              <a:t>Health Care</a:t>
            </a:r>
          </a:p>
          <a:p>
            <a:r>
              <a:rPr lang="en-US" dirty="0"/>
              <a:t>Commercial Real Estate and Leasing</a:t>
            </a:r>
          </a:p>
          <a:p>
            <a:endParaRPr lang="en-US" dirty="0"/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36128236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CHALLENGES PRESENTED BY THE SOCIAL ISSUES 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/>
              <a:t>Strain on healthcare workers</a:t>
            </a:r>
          </a:p>
          <a:p>
            <a:r>
              <a:rPr lang="en-US" dirty="0"/>
              <a:t>Low income for small business owners</a:t>
            </a:r>
          </a:p>
          <a:p>
            <a:r>
              <a:rPr lang="en-US" dirty="0"/>
              <a:t>Work from home</a:t>
            </a:r>
          </a:p>
          <a:p>
            <a:r>
              <a:rPr lang="en-US" dirty="0"/>
              <a:t>Unemployment</a:t>
            </a:r>
          </a:p>
          <a:p>
            <a:r>
              <a:rPr lang="en-US" dirty="0"/>
              <a:t>Online classwork for students</a:t>
            </a:r>
          </a:p>
          <a:p>
            <a:pPr marL="0" indent="0">
              <a:buNone/>
            </a:pP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101885660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BENEFIT OF AWARENESS TO THE SOCIETY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/>
              <a:t>Employee education of protecting themselves and their colleagues.</a:t>
            </a:r>
          </a:p>
          <a:p>
            <a:r>
              <a:rPr lang="en-US" dirty="0"/>
              <a:t>Measures that need to be taken when someone is exposed.</a:t>
            </a:r>
          </a:p>
          <a:p>
            <a:r>
              <a:rPr lang="en-US" dirty="0"/>
              <a:t>Prevention measures</a:t>
            </a:r>
          </a:p>
          <a:p>
            <a:r>
              <a:rPr lang="en-US" dirty="0"/>
              <a:t>Symptoms</a:t>
            </a:r>
          </a:p>
        </p:txBody>
      </p:sp>
    </p:spTree>
    <p:extLst>
      <p:ext uri="{BB962C8B-B14F-4D97-AF65-F5344CB8AC3E}">
        <p14:creationId xmlns:p14="http://schemas.microsoft.com/office/powerpoint/2010/main" val="1353709614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GLOBAL IMPACT OF THE ISSUE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/>
              <a:t>More than a third of the world is under strict lockdown.</a:t>
            </a:r>
          </a:p>
          <a:p>
            <a:r>
              <a:rPr lang="en-US" dirty="0"/>
              <a:t>Unemployment/Loss of income</a:t>
            </a:r>
          </a:p>
          <a:p>
            <a:r>
              <a:rPr lang="en-US" dirty="0"/>
              <a:t>Strain on essential workers</a:t>
            </a:r>
          </a:p>
          <a:p>
            <a:r>
              <a:rPr lang="en-US" dirty="0"/>
              <a:t>Need for testing and supplies</a:t>
            </a:r>
          </a:p>
          <a:p>
            <a:pPr marL="0" indent="0">
              <a:buNone/>
            </a:pPr>
            <a:r>
              <a:rPr lang="en-US" dirty="0"/>
              <a:t>HOW THE ISSUE IS PORTRAYED IN SOCIAL MEDIA</a:t>
            </a:r>
          </a:p>
          <a:p>
            <a:r>
              <a:rPr lang="en-US" dirty="0"/>
              <a:t>Covid was once portrayed as a common flu. It is now represented as a pandemic causing fear and pandemonium.</a:t>
            </a:r>
          </a:p>
        </p:txBody>
      </p:sp>
    </p:spTree>
    <p:extLst>
      <p:ext uri="{BB962C8B-B14F-4D97-AF65-F5344CB8AC3E}">
        <p14:creationId xmlns:p14="http://schemas.microsoft.com/office/powerpoint/2010/main" val="3798495964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PERSONAL VIEW ON THE SOCIAL ISSUES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/>
              <a:t>I believe that the best solution is to continue to practice social distancing.  I am an essential worker and I feel that this issue is getting worse everyday.  Protect yourself and protect others. </a:t>
            </a:r>
          </a:p>
        </p:txBody>
      </p:sp>
    </p:spTree>
    <p:extLst>
      <p:ext uri="{BB962C8B-B14F-4D97-AF65-F5344CB8AC3E}">
        <p14:creationId xmlns:p14="http://schemas.microsoft.com/office/powerpoint/2010/main" val="123399479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en-US" dirty="0"/>
              <a:t>References 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 lnSpcReduction="10000"/>
          </a:bodyPr>
          <a:lstStyle/>
          <a:p>
            <a:pPr marL="0" indent="0">
              <a:buNone/>
            </a:pPr>
            <a:endParaRPr lang="en-US" dirty="0"/>
          </a:p>
          <a:p>
            <a:r>
              <a:rPr lang="en-US" dirty="0"/>
              <a:t>Austintexas.gov. (2020, 03 21). Retrieved from http://austintexas.gov/news/covid-19-small-businesses-can-apply-2m-federal-disaster-assistance-loans</a:t>
            </a:r>
          </a:p>
          <a:p>
            <a:r>
              <a:rPr lang="en-US" dirty="0"/>
              <a:t>Bryan </a:t>
            </a:r>
            <a:r>
              <a:rPr lang="en-US" dirty="0" err="1"/>
              <a:t>Balvaneda</a:t>
            </a:r>
            <a:r>
              <a:rPr lang="en-US" dirty="0"/>
              <a:t>, M. L.-S. (2020). ADAA. Retrieved from </a:t>
            </a:r>
            <a:r>
              <a:rPr lang="en-US" dirty="0" err="1"/>
              <a:t>Repsonding</a:t>
            </a:r>
            <a:r>
              <a:rPr lang="en-US" dirty="0"/>
              <a:t> to Racism During the Covid-19 Outbreak: https://adaa.org/learn-from-us/from-the-experts/blog-posts/consumer/responding-racism-during-covid-19-outbreak</a:t>
            </a:r>
          </a:p>
          <a:p>
            <a:r>
              <a:rPr lang="en-US" dirty="0"/>
              <a:t>Gillespie, C. (2020, 04 23). Health.com. Retrieved from https://www.health.com/condition/infectious-diseases/coronavirus/cdc-warns-second-wave-coronavirus</a:t>
            </a:r>
          </a:p>
          <a:p>
            <a:r>
              <a:rPr lang="en-US" dirty="0"/>
              <a:t>Goodman, B. (2020, 04 21). WebMD. Retrieved from https://www.webmd.com/lung/news/20200421/the-road-ahead-with-covid19</a:t>
            </a:r>
          </a:p>
          <a:p>
            <a:endParaRPr lang="en-US" dirty="0"/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705513961"/>
      </p:ext>
    </p:extLst>
  </p:cSld>
  <p:clrMapOvr>
    <a:masterClrMapping/>
  </p:clrMapOvr>
</p:sld>
</file>

<file path=ppt/theme/theme1.xml><?xml version="1.0" encoding="utf-8"?>
<a:theme xmlns:a="http://schemas.openxmlformats.org/drawingml/2006/main" name="Facet">
  <a:themeElements>
    <a:clrScheme name="Facet">
      <a:dk1>
        <a:sysClr val="windowText" lastClr="000000"/>
      </a:dk1>
      <a:lt1>
        <a:sysClr val="window" lastClr="FFFFFF"/>
      </a:lt1>
      <a:dk2>
        <a:srgbClr val="2C3C43"/>
      </a:dk2>
      <a:lt2>
        <a:srgbClr val="EBEBEB"/>
      </a:lt2>
      <a:accent1>
        <a:srgbClr val="90C226"/>
      </a:accent1>
      <a:accent2>
        <a:srgbClr val="54A021"/>
      </a:accent2>
      <a:accent3>
        <a:srgbClr val="E6B91E"/>
      </a:accent3>
      <a:accent4>
        <a:srgbClr val="E76618"/>
      </a:accent4>
      <a:accent5>
        <a:srgbClr val="C42F1A"/>
      </a:accent5>
      <a:accent6>
        <a:srgbClr val="918655"/>
      </a:accent6>
      <a:hlink>
        <a:srgbClr val="99CA3C"/>
      </a:hlink>
      <a:folHlink>
        <a:srgbClr val="B9D181"/>
      </a:folHlink>
    </a:clrScheme>
    <a:fontScheme name="Facet">
      <a:majorFont>
        <a:latin typeface="Trebuchet MS" panose="020B0603020202020204"/>
        <a:ea typeface=""/>
        <a:cs typeface=""/>
        <a:font script="Jpan" typeface="メイリオ"/>
        <a:font script="Hang" typeface="맑은 고딕"/>
        <a:font script="Hans" typeface="方正姚体"/>
        <a:font script="Hant" typeface="微軟正黑體"/>
        <a:font script="Arab" typeface="Tahoma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ajorFont>
      <a:minorFont>
        <a:latin typeface="Trebuchet MS" panose="020B0603020202020204"/>
        <a:ea typeface=""/>
        <a:cs typeface=""/>
        <a:font script="Jpan" typeface="メイリオ"/>
        <a:font script="Hang" typeface="HY그래픽M"/>
        <a:font script="Hans" typeface="华文新魏"/>
        <a:font script="Hant" typeface="微軟正黑體"/>
        <a:font script="Arab" typeface="Tahoma"/>
        <a:font script="Hebr" typeface="Gisha"/>
        <a:font script="Thai" typeface="Iris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Facet">
      <a:fillStyleLst>
        <a:solidFill>
          <a:schemeClr val="phClr"/>
        </a:solidFill>
        <a:gradFill rotWithShape="1">
          <a:gsLst>
            <a:gs pos="0">
              <a:schemeClr val="phClr">
                <a:tint val="65000"/>
                <a:lumMod val="110000"/>
              </a:schemeClr>
            </a:gs>
            <a:gs pos="88000">
              <a:schemeClr val="phClr">
                <a:tint val="90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tint val="96000"/>
                <a:lumMod val="100000"/>
              </a:schemeClr>
            </a:gs>
            <a:gs pos="78000">
              <a:schemeClr val="phClr">
                <a:shade val="94000"/>
                <a:lumMod val="94000"/>
              </a:schemeClr>
            </a:gs>
          </a:gsLst>
          <a:lin ang="5400000" scaled="0"/>
        </a:gradFill>
      </a:fillStyleLst>
      <a:lnStyleLst>
        <a:ln w="12700" cap="rnd" cmpd="sng" algn="ctr">
          <a:solidFill>
            <a:schemeClr val="phClr"/>
          </a:solidFill>
          <a:prstDash val="solid"/>
        </a:ln>
        <a:ln w="19050" cap="rnd" cmpd="sng" algn="ctr">
          <a:solidFill>
            <a:schemeClr val="phClr"/>
          </a:solidFill>
          <a:prstDash val="solid"/>
        </a:ln>
        <a:ln w="25400" cap="rnd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>
            <a:outerShdw blurRad="38100" dist="254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50800" dist="381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l"/>
          </a:scene3d>
          <a:sp3d prstMaterial="plastic">
            <a:bevelT w="0" h="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90000"/>
                <a:lumMod val="104000"/>
              </a:schemeClr>
            </a:gs>
            <a:gs pos="94000">
              <a:schemeClr val="phClr">
                <a:shade val="96000"/>
                <a:lumMod val="82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tint val="90000"/>
                <a:lumMod val="110000"/>
              </a:schemeClr>
            </a:gs>
            <a:gs pos="100000">
              <a:schemeClr val="phClr">
                <a:shade val="94000"/>
                <a:lumMod val="96000"/>
              </a:schemeClr>
            </a:gs>
          </a:gsLst>
          <a:path path="circle">
            <a:fillToRect l="50000" t="50000" r="100000" b="100000"/>
          </a:path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Facet" id="{C0C680CD-088A-49FC-A102-D699147F32B2}" vid="{CFBC31BA-B70F-4F30-BCAA-4F3011E16C4D}"/>
    </a:ext>
  </a:ext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Facet</Template>
  <TotalTime>61</TotalTime>
  <Words>523</Words>
  <Application>Microsoft Office PowerPoint</Application>
  <PresentationFormat>Widescreen</PresentationFormat>
  <Paragraphs>60</Paragraphs>
  <Slides>10</Slides>
  <Notes>3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10</vt:i4>
      </vt:variant>
    </vt:vector>
  </HeadingPairs>
  <TitlesOfParts>
    <vt:vector size="11" baseType="lpstr">
      <vt:lpstr>Facet</vt:lpstr>
      <vt:lpstr>Globalization of Diversity and Inclusion </vt:lpstr>
      <vt:lpstr>    SOCIAL ISSUES </vt:lpstr>
      <vt:lpstr>SOCIAL JUSTICE IMPLICATIONS</vt:lpstr>
      <vt:lpstr>KEY MESSAGES</vt:lpstr>
      <vt:lpstr>OPPOSITION KEY AREAS</vt:lpstr>
      <vt:lpstr>CHALLENGES PRESENTED BY THE SOCIAL ISSUES </vt:lpstr>
      <vt:lpstr>BENEFIT OF AWARENESS TO THE SOCIETY</vt:lpstr>
      <vt:lpstr>GLOBAL IMPACT OF THE ISSUE</vt:lpstr>
      <vt:lpstr>PERSONAL VIEW ON THE SOCIAL ISSUES</vt:lpstr>
      <vt:lpstr>References 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Globalization of Diversity and Inclusion </dc:title>
  <dc:creator>Bryo</dc:creator>
  <cp:lastModifiedBy>254716226303</cp:lastModifiedBy>
  <cp:revision>14</cp:revision>
  <dcterms:created xsi:type="dcterms:W3CDTF">2020-10-12T17:28:03Z</dcterms:created>
  <dcterms:modified xsi:type="dcterms:W3CDTF">2020-10-13T09:39:34Z</dcterms:modified>
</cp:coreProperties>
</file>